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0" r:id="rId2"/>
    <p:sldId id="368" r:id="rId3"/>
    <p:sldId id="364" r:id="rId4"/>
    <p:sldId id="365" r:id="rId5"/>
    <p:sldId id="307" r:id="rId6"/>
    <p:sldId id="384" r:id="rId7"/>
    <p:sldId id="389" r:id="rId8"/>
    <p:sldId id="388" r:id="rId9"/>
    <p:sldId id="378" r:id="rId10"/>
    <p:sldId id="387" r:id="rId11"/>
    <p:sldId id="367" r:id="rId12"/>
    <p:sldId id="305" r:id="rId13"/>
    <p:sldId id="278" r:id="rId14"/>
    <p:sldId id="357" r:id="rId15"/>
    <p:sldId id="390" r:id="rId16"/>
    <p:sldId id="347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den Ford" initials="BF" lastIdx="7" clrIdx="0">
    <p:extLst/>
  </p:cmAuthor>
  <p:cmAuthor id="2" name="Jessica Lodien" initials="JL" lastIdx="16" clrIdx="1">
    <p:extLst>
      <p:ext uri="{19B8F6BF-5375-455C-9EA6-DF929625EA0E}">
        <p15:presenceInfo xmlns:p15="http://schemas.microsoft.com/office/powerpoint/2012/main" userId="S::jessica@queldesign.com::455b67a3-ee6b-4a1d-81db-5983c896bc8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7777"/>
    <a:srgbClr val="000014"/>
    <a:srgbClr val="007579"/>
    <a:srgbClr val="007840"/>
    <a:srgbClr val="F7F7F7"/>
    <a:srgbClr val="E3E3E3"/>
    <a:srgbClr val="00AF6F"/>
    <a:srgbClr val="5B5D5D"/>
    <a:srgbClr val="F2F2F2"/>
    <a:srgbClr val="F2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87109" autoAdjust="0"/>
  </p:normalViewPr>
  <p:slideViewPr>
    <p:cSldViewPr snapToGrid="0">
      <p:cViewPr varScale="1">
        <p:scale>
          <a:sx n="83" d="100"/>
          <a:sy n="83" d="100"/>
        </p:scale>
        <p:origin x="1008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8" d="100"/>
          <a:sy n="138" d="100"/>
        </p:scale>
        <p:origin x="66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E63A2-433C-2447-B893-859ADBD6016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EA226-1950-9346-BBCC-45D214247BC3}" type="datetimeFigureOut">
              <a:rPr lang="en-US" smtClean="0"/>
              <a:t>5/29/2019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22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png>
</file>

<file path=ppt/media/image20.png>
</file>

<file path=ppt/media/image21.sv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jpe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353FC-0869-45D3-95AF-CC29198471C2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65AC4-17B0-4E19-8496-B264E70A1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346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Eduardo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40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9445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964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89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91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307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Lopez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86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Robles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04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6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39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46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2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71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6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 &amp; Carlos Robles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9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39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3" y="302986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3" y="2305900"/>
            <a:ext cx="8463385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3" y="426573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01F2-AFA3-214C-AF6F-445393506D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5216893" y="0"/>
            <a:ext cx="3927107" cy="51435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4730743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85867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25727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77034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SS 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E2C0DD-86A8-DB40-B0B9-9947C084FC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498"/>
          <a:stretch/>
        </p:blipFill>
        <p:spPr>
          <a:xfrm>
            <a:off x="6918" y="0"/>
            <a:ext cx="9130164" cy="5143501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760746-3B60-5940-8797-B4B045602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360" b="32521"/>
          <a:stretch/>
        </p:blipFill>
        <p:spPr>
          <a:xfrm>
            <a:off x="2747074" y="1894362"/>
            <a:ext cx="3649851" cy="135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24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31205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586124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55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4457700" y="2015436"/>
            <a:ext cx="4221049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405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458180" y="2744130"/>
            <a:ext cx="4221694" cy="453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15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</p:spTree>
    <p:extLst>
      <p:ext uri="{BB962C8B-B14F-4D97-AF65-F5344CB8AC3E}">
        <p14:creationId xmlns:p14="http://schemas.microsoft.com/office/powerpoint/2010/main" val="277069840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95993" y="310259"/>
            <a:ext cx="8393282" cy="49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8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93284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5" hasCustomPrompt="1"/>
          </p:nvPr>
        </p:nvSpPr>
        <p:spPr>
          <a:xfrm>
            <a:off x="4929741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93283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29741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707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634" y="1246522"/>
            <a:ext cx="8229600" cy="34660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15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1pPr>
            <a:lvl2pPr marL="257175" indent="-257175">
              <a:buClr>
                <a:schemeClr val="accent4"/>
              </a:buClr>
              <a:buFont typeface="Arial"/>
              <a:buChar char="•"/>
              <a:defRPr sz="135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2pPr>
            <a:lvl3pPr marL="478631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3pPr>
            <a:lvl4pPr marL="691754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4pPr>
            <a:lvl5pPr marL="891779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224055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DF904121-73BA-924C-8108-7ECE26762E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4" y="302986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6E2917-6ECB-BC4E-AEA3-6CA4AC989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4" y="2305900"/>
            <a:ext cx="5891636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5562D78F-40CC-AD41-BD0E-33C79FC561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4" y="426573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0288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37F9D-42BE-2243-91DC-E81C2E3D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EC93AC-62EB-984B-9089-4D23EF0A4B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8752" y="0"/>
            <a:ext cx="7715248" cy="51434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0BF015-2B33-4C4C-9674-4DA7C7D9867B}"/>
              </a:ext>
            </a:extLst>
          </p:cNvPr>
          <p:cNvSpPr/>
          <p:nvPr userDrawn="1"/>
        </p:nvSpPr>
        <p:spPr>
          <a:xfrm rot="16200000">
            <a:off x="1025164" y="-1025161"/>
            <a:ext cx="5143500" cy="7193817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DAEB1D-2397-544C-801F-DD240555C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54334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42638C-88EF-C245-975E-12E358BCA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3898" y="1"/>
            <a:ext cx="7706705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B06C54-4FFA-604A-BCB3-BAD28BAAB2C2}"/>
              </a:ext>
            </a:extLst>
          </p:cNvPr>
          <p:cNvSpPr/>
          <p:nvPr userDrawn="1"/>
        </p:nvSpPr>
        <p:spPr>
          <a:xfrm rot="16200000">
            <a:off x="1326484" y="-1326483"/>
            <a:ext cx="5143500" cy="7796465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805D8-4740-C742-B537-5C1A8CD23C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9947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3" y="1"/>
            <a:ext cx="3927106" cy="51434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150453" y="1150454"/>
            <a:ext cx="5143500" cy="2842588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8060" y="437936"/>
            <a:ext cx="4121690" cy="1115735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88059" y="2088263"/>
            <a:ext cx="4121691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88059" y="2577200"/>
            <a:ext cx="4121691" cy="20233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6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81212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088263"/>
            <a:ext cx="848121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2744" y="2577200"/>
            <a:ext cx="848121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convallis in </a:t>
            </a:r>
            <a:r>
              <a:rPr lang="en-US" dirty="0" err="1"/>
              <a:t>enim</a:t>
            </a:r>
            <a:r>
              <a:rPr lang="en-US" dirty="0"/>
              <a:t>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9052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E9647A82-03A4-AE4B-99B1-A300478311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08363" y="2088263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5E4502-589B-1F4E-8074-44463D5E5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345480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68B44A9-9E16-654C-862F-69740ACF1A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A59B427-D716-294E-BDD5-7518C3A0F5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08363" y="2577200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3177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0">
            <a:extLst>
              <a:ext uri="{FF2B5EF4-FFF2-40B4-BE49-F238E27FC236}">
                <a16:creationId xmlns:a16="http://schemas.microsoft.com/office/drawing/2014/main" id="{99EA56EA-61AC-504B-BCAD-0549E4CDA1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2EFF0EB9-A7A0-0C48-955F-41A3E5CA27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22981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BD7365A-7328-7340-A124-6E23F38038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33218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AB81232-8718-1349-8F38-82F219293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16918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F386A1D-29DC-4E4B-8BE2-CFBB4953B8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C6CAB51-C692-C148-9949-22A98AC7E2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34551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6C626C7-AB48-B848-B2B9-3D0EB862D2C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4926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8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64D84B-1C84-8D43-9B05-EC9DFD78A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0" r:id="rId2"/>
    <p:sldLayoutId id="2147483654" r:id="rId3"/>
    <p:sldLayoutId id="2147483696" r:id="rId4"/>
    <p:sldLayoutId id="2147483710" r:id="rId5"/>
    <p:sldLayoutId id="2147483685" r:id="rId6"/>
    <p:sldLayoutId id="2147483692" r:id="rId7"/>
    <p:sldLayoutId id="2147483697" r:id="rId8"/>
    <p:sldLayoutId id="2147483678" r:id="rId9"/>
    <p:sldLayoutId id="2147483709" r:id="rId10"/>
    <p:sldLayoutId id="2147483705" r:id="rId11"/>
    <p:sldLayoutId id="2147483690" r:id="rId12"/>
    <p:sldLayoutId id="2147483691" r:id="rId13"/>
    <p:sldLayoutId id="2147483688" r:id="rId14"/>
    <p:sldLayoutId id="2147483711" r:id="rId15"/>
    <p:sldLayoutId id="2147483712" r:id="rId16"/>
    <p:sldLayoutId id="2147483713" r:id="rId17"/>
  </p:sldLayoutIdLst>
  <p:hf hdr="0" ftr="0" dt="0"/>
  <p:txStyles>
    <p:titleStyle>
      <a:lvl1pPr marL="0" marR="0" indent="0" algn="l" defTabSz="457200" rtl="0" eaLnBrk="1" fontAlgn="auto" latinLnBrk="0" hangingPunct="1">
        <a:lnSpc>
          <a:spcPts val="35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36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0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www.facebook.com/groups/gtssug/" TargetMode="External"/><Relationship Id="rId7" Type="http://schemas.openxmlformats.org/officeDocument/2006/relationships/hyperlink" Target="https://bit.ly/2zvB8Zu" TargetMode="External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6.png"/><Relationship Id="rId11" Type="http://schemas.openxmlformats.org/officeDocument/2006/relationships/hyperlink" Target="https://github.com/GTSSUG" TargetMode="External"/><Relationship Id="rId5" Type="http://schemas.openxmlformats.org/officeDocument/2006/relationships/hyperlink" Target="https://twitter.com/gtssug" TargetMode="External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hyperlink" Target="https://www.youtube.com/channel/UCk8uAeIjJdCEoK7DPb3650Q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2.png"/><Relationship Id="rId7" Type="http://schemas.openxmlformats.org/officeDocument/2006/relationships/image" Target="../media/image3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://dbamastery.com/" TargetMode="External"/><Relationship Id="rId5" Type="http://schemas.openxmlformats.org/officeDocument/2006/relationships/image" Target="../media/image33.png"/><Relationship Id="rId4" Type="http://schemas.openxmlformats.org/officeDocument/2006/relationships/hyperlink" Target="mailto:gtssug@pass.or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WoPSpV" TargetMode="External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jpe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isualstudio.microsoft.com/downloads/?utm_medium=microsoft&amp;utm_source=docs.microsoft.com&amp;utm_content=sqlssdt" TargetMode="External"/><Relationship Id="rId13" Type="http://schemas.openxmlformats.org/officeDocument/2006/relationships/image" Target="../media/image17.svg"/><Relationship Id="rId3" Type="http://schemas.openxmlformats.org/officeDocument/2006/relationships/hyperlink" Target="https://docs.microsoft.com/en-us/sql/sql-server/sql-server-ver15-release-notes?view=sqlallproducts-allversions#ctp-30" TargetMode="External"/><Relationship Id="rId7" Type="http://schemas.openxmlformats.org/officeDocument/2006/relationships/hyperlink" Target="https://docs.microsoft.com/en-us/sql/azure-data-studio/download?view=sql-server-2017" TargetMode="External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support.microsoft.com/en-us/help/4498951/cumulative-update-15-for-sql-server-2017" TargetMode="External"/><Relationship Id="rId11" Type="http://schemas.openxmlformats.org/officeDocument/2006/relationships/image" Target="../media/image15.jpg"/><Relationship Id="rId5" Type="http://schemas.openxmlformats.org/officeDocument/2006/relationships/hyperlink" Target="https://support.microsoft.com/en-us/help/4495256/cumulative-update-7-for-sql-server-2016-sp2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s://support.microsoft.com/en-us/help/4495257/cumulative-update-15-for-sql-server-2016-sp1" TargetMode="External"/><Relationship Id="rId9" Type="http://schemas.openxmlformats.org/officeDocument/2006/relationships/hyperlink" Target="https://powerbi.microsoft.com/en-us/desktop/?WT.mc_id=Blog_Desktop_Update" TargetMode="External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azure.microsoft.com/en-us/services/sql-database-edge/" TargetMode="Externa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uild.techcommunity.microsoft.com/sessions?t=%7b%22from%22:%222019-05-06T08:00:00-07:00%22,%22to%22:%222019-05-08T19:45:00-07:00%22%7d&amp;f=%5b%7b%22name%22:%22Data%22,%22facetName%22:%22topic%22%7d%5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3.jpg"/><Relationship Id="rId5" Type="http://schemas.openxmlformats.org/officeDocument/2006/relationships/image" Target="../media/image22.png"/><Relationship Id="rId4" Type="http://schemas.openxmlformats.org/officeDocument/2006/relationships/hyperlink" Target="https://www.redhat.com/en/summit/2019/about/session-archiv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tssug.pass.org/en-us/sessionsubmission.asp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641" y="1538243"/>
            <a:ext cx="2668037" cy="993449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639792" y="1900121"/>
            <a:ext cx="7032260" cy="1821524"/>
          </a:xfrm>
          <a:prstGeom prst="rect">
            <a:avLst/>
          </a:prstGeom>
        </p:spPr>
        <p:txBody>
          <a:bodyPr vert="horz" wrap="square" lIns="68580" tIns="34290" rIns="68580" bIns="34290" rtlCol="0" anchor="b" anchorCtr="0">
            <a:noAutofit/>
          </a:bodyPr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Guatemala SQL Server user group </a:t>
            </a:r>
          </a:p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May 2019</a:t>
            </a:r>
            <a:endParaRPr lang="en-US" sz="3450" dirty="0">
              <a:solidFill>
                <a:schemeClr val="bg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AC1ED-E979-4674-81BB-60E6052296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219" y="3611034"/>
            <a:ext cx="2771744" cy="128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92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dirty="0">
                <a:latin typeface="+mj-lt"/>
              </a:rPr>
              <a:t>Tell</a:t>
            </a:r>
            <a:r>
              <a:rPr lang="en-US" sz="3200" dirty="0"/>
              <a:t> </a:t>
            </a:r>
            <a:r>
              <a:rPr lang="en-US" dirty="0">
                <a:latin typeface="+mj-lt"/>
              </a:rPr>
              <a:t>us what you think: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AA7EE-3830-485E-9A22-1AE0FD4AD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131" y="1053230"/>
            <a:ext cx="3878694" cy="387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56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2193425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Follow 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</a:t>
            </a:r>
            <a:r>
              <a:rPr lang="en-US" sz="3600" dirty="0" err="1">
                <a:latin typeface="+mn-lt"/>
              </a:rPr>
              <a:t>GTSSUG.PASS.org</a:t>
            </a:r>
            <a:endParaRPr lang="en-US" sz="3600" dirty="0">
              <a:latin typeface="+mn-l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30" name="Picture 6" descr="Image result for facebook logo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47" y="2592344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064" y="2641969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5" y="3793977"/>
            <a:ext cx="4130749" cy="443594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defTabSz="342900">
              <a:lnSpc>
                <a:spcPts val="2625"/>
              </a:lnSpc>
              <a:defRPr/>
            </a:pPr>
            <a:r>
              <a:rPr lang="en-US" sz="2100" dirty="0">
                <a:solidFill>
                  <a:prstClr val="black"/>
                </a:solidFill>
                <a:latin typeface="Segoe UI"/>
              </a:rPr>
              <a:t>#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SQLPassGT</a:t>
            </a:r>
            <a:br>
              <a:rPr lang="en-US" sz="2100" dirty="0">
                <a:solidFill>
                  <a:prstClr val="black"/>
                </a:solidFill>
                <a:latin typeface="Segoe UI"/>
              </a:rPr>
            </a:br>
            <a:r>
              <a:rPr lang="en-US" sz="2100" dirty="0">
                <a:solidFill>
                  <a:prstClr val="black"/>
                </a:solidFill>
                <a:latin typeface="Segoe UI"/>
              </a:rPr>
              <a:t>@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gtssug</a:t>
            </a:r>
            <a:endParaRPr lang="en-US" sz="2100" dirty="0">
              <a:solidFill>
                <a:prstClr val="black"/>
              </a:solidFill>
              <a:latin typeface="Segoe UI"/>
            </a:endParaRPr>
          </a:p>
        </p:txBody>
      </p:sp>
      <p:pic>
        <p:nvPicPr>
          <p:cNvPr id="5" name="Picture 4">
            <a:hlinkClick r:id="rId7"/>
            <a:extLst>
              <a:ext uri="{FF2B5EF4-FFF2-40B4-BE49-F238E27FC236}">
                <a16:creationId xmlns:a16="http://schemas.microsoft.com/office/drawing/2014/main" id="{282B4CD2-EF03-499C-85CF-859471E388E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014" y="2684040"/>
            <a:ext cx="1904778" cy="546037"/>
          </a:xfrm>
          <a:prstGeom prst="rect">
            <a:avLst/>
          </a:prstGeom>
        </p:spPr>
      </p:pic>
      <p:pic>
        <p:nvPicPr>
          <p:cNvPr id="15" name="Picture 14">
            <a:hlinkClick r:id="rId9"/>
            <a:extLst>
              <a:ext uri="{FF2B5EF4-FFF2-40B4-BE49-F238E27FC236}">
                <a16:creationId xmlns:a16="http://schemas.microsoft.com/office/drawing/2014/main" id="{DE4AC95C-94D4-E243-B56D-755A74B75F8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51" y="2480364"/>
            <a:ext cx="953388" cy="953388"/>
          </a:xfrm>
          <a:prstGeom prst="rect">
            <a:avLst/>
          </a:prstGeom>
        </p:spPr>
      </p:pic>
      <p:pic>
        <p:nvPicPr>
          <p:cNvPr id="18" name="Picture 17">
            <a:hlinkClick r:id="rId11"/>
            <a:extLst>
              <a:ext uri="{FF2B5EF4-FFF2-40B4-BE49-F238E27FC236}">
                <a16:creationId xmlns:a16="http://schemas.microsoft.com/office/drawing/2014/main" id="{31DDF905-E3A9-4549-8C5F-E4300AD11D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227" y="2591658"/>
            <a:ext cx="730800" cy="7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50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4152900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Connect with PASS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PASS.org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28" name="Picture 4" descr="Image result for linkedin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684" y="2597179"/>
            <a:ext cx="707273" cy="70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acebook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66" y="2609665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041" y="2643620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6" y="3735653"/>
            <a:ext cx="4130749" cy="1130316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2100" dirty="0">
                <a:latin typeface="+mn-lt"/>
              </a:rPr>
              <a:t>#</a:t>
            </a:r>
            <a:r>
              <a:rPr lang="en-US" sz="2100" dirty="0" err="1">
                <a:latin typeface="+mn-lt"/>
              </a:rPr>
              <a:t>sqlpass</a:t>
            </a:r>
            <a:br>
              <a:rPr lang="en-US" sz="2100" dirty="0">
                <a:latin typeface="+mn-lt"/>
              </a:rPr>
            </a:br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sqlpass</a:t>
            </a:r>
            <a:endParaRPr lang="en-US" sz="2100" dirty="0">
              <a:latin typeface="+mn-lt"/>
            </a:endParaRPr>
          </a:p>
          <a:p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passcommunity</a:t>
            </a:r>
            <a:endParaRPr lang="en-US" sz="2100" dirty="0">
              <a:latin typeface="+mn-lt"/>
            </a:endParaRPr>
          </a:p>
        </p:txBody>
      </p:sp>
      <p:pic>
        <p:nvPicPr>
          <p:cNvPr id="1026" name="Picture 2" descr="Image result for instagram logo">
            <a:extLst>
              <a:ext uri="{FF2B5EF4-FFF2-40B4-BE49-F238E27FC236}">
                <a16:creationId xmlns:a16="http://schemas.microsoft.com/office/drawing/2014/main" id="{177014BE-3D08-421E-813A-B3FE40B24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000" y="2609665"/>
            <a:ext cx="730799" cy="73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377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503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33C860-CD39-4AA4-BA26-127CA5B10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25" y="1435987"/>
            <a:ext cx="3893344" cy="10501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625DE2-A427-48E7-B406-F3F2AF1A27E0}"/>
              </a:ext>
            </a:extLst>
          </p:cNvPr>
          <p:cNvSpPr txBox="1"/>
          <p:nvPr/>
        </p:nvSpPr>
        <p:spPr>
          <a:xfrm>
            <a:off x="1755412" y="4296527"/>
            <a:ext cx="56744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Want to become a sponsor? Send an email to: </a:t>
            </a:r>
            <a:r>
              <a:rPr lang="en-US" sz="1350" dirty="0">
                <a:hlinkClick r:id="rId4"/>
              </a:rPr>
              <a:t>gtssug@pass.org</a:t>
            </a:r>
            <a:r>
              <a:rPr lang="en-US" sz="1350" dirty="0"/>
              <a:t> </a:t>
            </a:r>
          </a:p>
          <a:p>
            <a:pPr algn="ctr"/>
            <a:endParaRPr lang="en-US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42352-C78E-4605-8875-4871888050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857" y="1702632"/>
            <a:ext cx="2953364" cy="516839"/>
          </a:xfrm>
          <a:prstGeom prst="rect">
            <a:avLst/>
          </a:prstGeom>
        </p:spPr>
      </p:pic>
      <p:pic>
        <p:nvPicPr>
          <p:cNvPr id="7" name="Picture 6">
            <a:hlinkClick r:id="rId6"/>
            <a:extLst>
              <a:ext uri="{FF2B5EF4-FFF2-40B4-BE49-F238E27FC236}">
                <a16:creationId xmlns:a16="http://schemas.microsoft.com/office/drawing/2014/main" id="{C2B0BDE1-8D43-784F-B8E0-DAC17631A1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953" y="2552604"/>
            <a:ext cx="2643888" cy="1328435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Thanks</a:t>
            </a:r>
            <a:r>
              <a:rPr lang="en-US" sz="3200" dirty="0"/>
              <a:t>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to our sponsors!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BEE627-A2A2-433F-B616-CA1314CC2B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251" y="2729361"/>
            <a:ext cx="231457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53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chemeClr val="bg2"/>
                </a:solidFill>
              </a:rPr>
              <a:t>Platform</a:t>
            </a:r>
            <a:r>
              <a:rPr lang="en-US" sz="1600" dirty="0">
                <a:solidFill>
                  <a:schemeClr val="bg2"/>
                </a:solidFill>
              </a:rPr>
              <a:t> event on May 9.</a:t>
            </a:r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A7F817-CB28-418A-99DE-96A5489D45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201" y="322001"/>
            <a:ext cx="2589122" cy="1196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700A57-9FAF-431A-8FF0-048B701C4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32" y="3395368"/>
            <a:ext cx="1073644" cy="10736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0D7784-B577-445F-9C18-4E2195236D5F}"/>
              </a:ext>
            </a:extLst>
          </p:cNvPr>
          <p:cNvSpPr/>
          <p:nvPr/>
        </p:nvSpPr>
        <p:spPr>
          <a:xfrm>
            <a:off x="1912108" y="3231998"/>
            <a:ext cx="4014591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Próximo</a:t>
            </a:r>
            <a:r>
              <a:rPr lang="en-US" sz="1600" dirty="0"/>
              <a:t> </a:t>
            </a:r>
            <a:r>
              <a:rPr lang="en-US" sz="1600" b="1" dirty="0" err="1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evento</a:t>
            </a:r>
            <a:r>
              <a:rPr lang="en-US" sz="1600" b="1" dirty="0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Universidad</a:t>
            </a:r>
            <a:r>
              <a:rPr lang="en-US" sz="2100" dirty="0">
                <a:solidFill>
                  <a:srgbClr val="263238"/>
                </a:solidFill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Mariano </a:t>
            </a:r>
            <a:r>
              <a:rPr lang="en-US" sz="1600" dirty="0" err="1">
                <a:solidFill>
                  <a:srgbClr val="595959"/>
                </a:solidFill>
                <a:latin typeface="+mj-lt"/>
                <a:cs typeface="Gotham Light" pitchFamily="50" charset="0"/>
              </a:rPr>
              <a:t>Gálvez</a:t>
            </a:r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r>
              <a:rPr lang="en-US" sz="1600" b="1" dirty="0" err="1">
                <a:solidFill>
                  <a:srgbClr val="595959"/>
                </a:solidFill>
                <a:latin typeface="+mj-lt"/>
                <a:cs typeface="Gotham Light" pitchFamily="50" charset="0"/>
              </a:rPr>
              <a:t>Fecha</a:t>
            </a:r>
            <a:r>
              <a:rPr lang="en-US" sz="1600" b="1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:	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Jueves 30 de Mayo  </a:t>
            </a:r>
            <a:b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</a:br>
            <a:r>
              <a:rPr lang="en-US" sz="1600" b="1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Lugar: 	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Salón J  Hora: 07:30PM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C7D2A1-3943-43CB-9F36-424BDE99DDBD}"/>
              </a:ext>
            </a:extLst>
          </p:cNvPr>
          <p:cNvSpPr/>
          <p:nvPr/>
        </p:nvSpPr>
        <p:spPr>
          <a:xfrm>
            <a:off x="402524" y="1659054"/>
            <a:ext cx="73872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Nueva iniciativa orientada a impartir una serie de sesiones educativas en algunas universidades del país.</a:t>
            </a:r>
          </a:p>
          <a:p>
            <a:endParaRPr lang="es-E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r>
              <a:rPr lang="es-E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Si quieres formar parte de esta iniciativa, como voluntario o conferencistas o quizás quieres llevar esta iniciativa a tu institución no dudes en contactarnos.</a:t>
            </a:r>
          </a:p>
          <a:p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F1E1FF70-F2C7-4182-B457-D8B77C65D789}"/>
              </a:ext>
            </a:extLst>
          </p:cNvPr>
          <p:cNvSpPr txBox="1">
            <a:spLocks/>
          </p:cNvSpPr>
          <p:nvPr/>
        </p:nvSpPr>
        <p:spPr>
          <a:xfrm>
            <a:off x="402524" y="613379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GTSSUG Academy</a:t>
            </a:r>
          </a:p>
        </p:txBody>
      </p:sp>
    </p:spTree>
    <p:extLst>
      <p:ext uri="{BB962C8B-B14F-4D97-AF65-F5344CB8AC3E}">
        <p14:creationId xmlns:p14="http://schemas.microsoft.com/office/powerpoint/2010/main" val="2688495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1EDBCB-0DCA-4E37-91E7-7D989E571A62}"/>
              </a:ext>
            </a:extLst>
          </p:cNvPr>
          <p:cNvSpPr/>
          <p:nvPr/>
        </p:nvSpPr>
        <p:spPr>
          <a:xfrm>
            <a:off x="-1" y="3392821"/>
            <a:ext cx="9144001" cy="17506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81C94-8FA5-D045-9448-99F7ED61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45" y="700655"/>
            <a:ext cx="8481212" cy="614029"/>
          </a:xfrm>
        </p:spPr>
        <p:txBody>
          <a:bodyPr/>
          <a:lstStyle/>
          <a:p>
            <a:r>
              <a:rPr lang="en-US" sz="2400" dirty="0">
                <a:solidFill>
                  <a:schemeClr val="bg2"/>
                </a:solidFill>
              </a:rPr>
              <a:t>It’s SQL Server Migration Season</a:t>
            </a: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45598-B057-614A-93FA-D203DEB2210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12742" y="1339170"/>
            <a:ext cx="4773605" cy="10619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600" dirty="0">
                <a:solidFill>
                  <a:schemeClr val="bg2"/>
                </a:solidFill>
              </a:rPr>
              <a:t>End of support for SQL Server 2008 is fast approaching so it’s time to take flight and build your migration plan.</a:t>
            </a:r>
          </a:p>
          <a:p>
            <a:pPr>
              <a:spcBef>
                <a:spcPts val="0"/>
              </a:spcBef>
            </a:pPr>
            <a:endParaRPr lang="en-CA" sz="1600" dirty="0">
              <a:solidFill>
                <a:schemeClr val="bg2"/>
              </a:solidFill>
            </a:endParaRPr>
          </a:p>
          <a:p>
            <a:pPr>
              <a:spcBef>
                <a:spcPts val="0"/>
              </a:spcBef>
            </a:pP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E85DD6-2A60-4A2D-8735-36E5994D338B}"/>
              </a:ext>
            </a:extLst>
          </p:cNvPr>
          <p:cNvSpPr/>
          <p:nvPr/>
        </p:nvSpPr>
        <p:spPr>
          <a:xfrm>
            <a:off x="1023475" y="4231406"/>
            <a:ext cx="49755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b="1" dirty="0">
                <a:solidFill>
                  <a:schemeClr val="bg2"/>
                </a:solidFill>
              </a:rPr>
              <a:t>Register Now</a:t>
            </a:r>
          </a:p>
          <a:p>
            <a:r>
              <a:rPr lang="en-US" sz="1600" dirty="0">
                <a:solidFill>
                  <a:schemeClr val="bg2"/>
                </a:solidFill>
                <a:hlinkClick r:id="rId3"/>
              </a:rPr>
              <a:t>https://bit.ly/2WoPSpV</a:t>
            </a:r>
            <a:endParaRPr lang="en-US" sz="1600" dirty="0">
              <a:solidFill>
                <a:schemeClr val="bg2"/>
              </a:solidFill>
            </a:endParaRPr>
          </a:p>
          <a:p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www.pass.org/Portals/0/adam/Content/a6lmXJu-UEuKli0heqbUkw/Logo2/Intel_Logo-1.png">
            <a:extLst>
              <a:ext uri="{FF2B5EF4-FFF2-40B4-BE49-F238E27FC236}">
                <a16:creationId xmlns:a16="http://schemas.microsoft.com/office/drawing/2014/main" id="{AA432BB1-DD3F-40CC-8845-0CA532EC0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075" y="4329808"/>
            <a:ext cx="862148" cy="57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pass.org/Portals/0/adam/Content/a6lmXJu-UEuKli0heqbUkw/Logo1/MSFT_logo_c_C-Wht-1.png">
            <a:extLst>
              <a:ext uri="{FF2B5EF4-FFF2-40B4-BE49-F238E27FC236}">
                <a16:creationId xmlns:a16="http://schemas.microsoft.com/office/drawing/2014/main" id="{1E476530-5CD6-4240-957E-8A8900CDE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786" y="4452168"/>
            <a:ext cx="1510325" cy="3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bg2"/>
                </a:solidFill>
              </a:rPr>
              <a:t>To guide you through this journey, PASS, Microsoft, and Intel have teamed up for a series of expert-led events, giving you all the tools you need to get to your final destination – a modern data platform.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E8F5EF6-6F5C-476D-8453-F38EC54E64A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4"/>
            <a:ext cx="9144000" cy="33946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468B664-FA64-4C02-8943-5AD63E22163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66" y="4146675"/>
            <a:ext cx="777228" cy="77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04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83705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Database Administration</a:t>
                      </a:r>
                      <a:endParaRPr lang="en-CA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Modernizing your SQL Infrastructure with Intel® Technologies in 2019 - Jake Smith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High Availability and Azure - Scaling SQL Server to the Cloud - Matt Gordon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6159192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 Fundamentals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Journey to the Cloud with Azure Database Migration Service - Warner Chaves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fundamentals.pass.org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Instant insights, automation and action with Power BI, Power Apps, Flow and Azure Machine Learning - Anthony Bulk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3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7039" y="1864743"/>
          <a:ext cx="8359615" cy="26247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 Development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How to build a book of business for consultants - Blythe Morrow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professionaldevelopment</a:t>
                      </a: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.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Don't Cross the Streams! A Closer Look at Azure Stream Analytics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Johan Ludvig Brattås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11,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Azure SQL Containers - Andrew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Pruski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 Architecture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12,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18:00 – 19:00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Migration to Azure Datawarehouse: Performance Tips &amp; Techniques 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Amir Baig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dataarch.pass.org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5424395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1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569477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Business Analytics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Power BI Streaming Datasets with Microsoft Flow - Devin Knight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bavc.pass.org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Introduction to Azure Data Lake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Oskari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Heikkinen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Women in Technology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19,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What is DevOps and Why Should DBAs Care? - Kathi Kellenberger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wit.pass.org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20,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Continuous Integration and Delivery (CI/CD) in Azure Data Factory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Rayis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Imayev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0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5D76C23-C6DA-4F9B-A5B7-1CE4BB40FED4}"/>
              </a:ext>
            </a:extLst>
          </p:cNvPr>
          <p:cNvSpPr/>
          <p:nvPr/>
        </p:nvSpPr>
        <p:spPr>
          <a:xfrm>
            <a:off x="0" y="0"/>
            <a:ext cx="9217419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EF47FD-1E8C-B045-82ED-4BF04CED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SQLSaturdays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205BC4-1D4C-214F-87A8-516591B503FF}"/>
              </a:ext>
            </a:extLst>
          </p:cNvPr>
          <p:cNvSpPr/>
          <p:nvPr/>
        </p:nvSpPr>
        <p:spPr>
          <a:xfrm>
            <a:off x="2959275" y="2730406"/>
            <a:ext cx="2551092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2"/>
                </a:solidFill>
              </a:rPr>
              <a:t>#845    Atlanta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#841    Dallas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#864    South Florida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#861    Columbus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#839    Virginia Beach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#891    Los Angeles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#882    Iowa City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#881    Chattanooga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#884    Pensacola – Jun 29, 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BB6CA1-D02E-504E-A03A-0D8556CB58B6}"/>
              </a:ext>
            </a:extLst>
          </p:cNvPr>
          <p:cNvSpPr/>
          <p:nvPr/>
        </p:nvSpPr>
        <p:spPr>
          <a:xfrm>
            <a:off x="2959274" y="2478973"/>
            <a:ext cx="27609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US/Canada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083481F-C1E8-412D-A8A3-142EEE5BF2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15" y="-121653"/>
            <a:ext cx="1567340" cy="156734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6C9993C7-561C-4C18-AF76-50C8ECC05333}"/>
              </a:ext>
            </a:extLst>
          </p:cNvPr>
          <p:cNvGrpSpPr/>
          <p:nvPr/>
        </p:nvGrpSpPr>
        <p:grpSpPr>
          <a:xfrm>
            <a:off x="312745" y="2506700"/>
            <a:ext cx="3508817" cy="1648875"/>
            <a:chOff x="-823744" y="3239980"/>
            <a:chExt cx="3508817" cy="164887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5291B69-A440-4032-8C36-7B703874C9A5}"/>
                </a:ext>
              </a:extLst>
            </p:cNvPr>
            <p:cNvSpPr/>
            <p:nvPr/>
          </p:nvSpPr>
          <p:spPr>
            <a:xfrm>
              <a:off x="-823744" y="3503860"/>
              <a:ext cx="350881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>
                  <a:solidFill>
                    <a:schemeClr val="tx2"/>
                  </a:solidFill>
                </a:rPr>
                <a:t>#871    </a:t>
              </a:r>
              <a:r>
                <a:rPr lang="en-US" sz="1050" dirty="0" err="1">
                  <a:solidFill>
                    <a:schemeClr val="tx2"/>
                  </a:solidFill>
                </a:rPr>
                <a:t>Sardegna</a:t>
              </a:r>
              <a:r>
                <a:rPr lang="en-US" sz="1050" dirty="0">
                  <a:solidFill>
                    <a:schemeClr val="tx2"/>
                  </a:solidFill>
                </a:rPr>
                <a:t>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#857    Kyiv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#856    </a:t>
              </a:r>
              <a:r>
                <a:rPr lang="en-US" sz="1050" dirty="0" err="1">
                  <a:solidFill>
                    <a:schemeClr val="tx2"/>
                  </a:solidFill>
                </a:rPr>
                <a:t>Rheinland</a:t>
              </a:r>
              <a:r>
                <a:rPr lang="en-US" sz="1050" dirty="0">
                  <a:solidFill>
                    <a:schemeClr val="tx2"/>
                  </a:solidFill>
                </a:rPr>
                <a:t> – May 25,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#874    Timisoara – Jun 08,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#872    Paris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#858    Athens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#853    Plovdiv – Jun 22,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#862    Cork – Jun 29, 2019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1143E57-30EC-4B91-81FD-8F6D7B669795}"/>
                </a:ext>
              </a:extLst>
            </p:cNvPr>
            <p:cNvSpPr/>
            <p:nvPr/>
          </p:nvSpPr>
          <p:spPr>
            <a:xfrm>
              <a:off x="-823744" y="3239980"/>
              <a:ext cx="276097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EMEA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043A5CFD-F83B-4A73-A7CB-6171739AEE9A}"/>
              </a:ext>
            </a:extLst>
          </p:cNvPr>
          <p:cNvSpPr/>
          <p:nvPr/>
        </p:nvSpPr>
        <p:spPr>
          <a:xfrm>
            <a:off x="2959275" y="1567278"/>
            <a:ext cx="2489029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844    Belo Horizonte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#876    Santo Domingo – May 25,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#833    Mexico – Jun 08, 2019</a:t>
            </a:r>
          </a:p>
          <a:p>
            <a:r>
              <a:rPr lang="en-US" sz="1050" dirty="0">
                <a:solidFill>
                  <a:srgbClr val="FF0000"/>
                </a:solidFill>
              </a:rPr>
              <a:t>#783    Costa Rica-BI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#834    Caxias do Sul – Jun 22, 2019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BD772A1-439E-43A1-ADA7-FF0AD18AE6AE}"/>
              </a:ext>
            </a:extLst>
          </p:cNvPr>
          <p:cNvSpPr/>
          <p:nvPr/>
        </p:nvSpPr>
        <p:spPr>
          <a:xfrm>
            <a:off x="2959275" y="1303398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LATAM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84F3CF-9C8D-4D63-9EB8-895357D33B6D}"/>
              </a:ext>
            </a:extLst>
          </p:cNvPr>
          <p:cNvSpPr/>
          <p:nvPr/>
        </p:nvSpPr>
        <p:spPr>
          <a:xfrm>
            <a:off x="312745" y="1550605"/>
            <a:ext cx="248902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838    Brisbane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#831    South Island NZ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#865    Melbourne – Jun 15, 2019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D2D97F-24A7-4103-831A-A60DA3B2D040}"/>
              </a:ext>
            </a:extLst>
          </p:cNvPr>
          <p:cNvSpPr/>
          <p:nvPr/>
        </p:nvSpPr>
        <p:spPr>
          <a:xfrm>
            <a:off x="312745" y="1308365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APAC</a:t>
            </a:r>
          </a:p>
        </p:txBody>
      </p:sp>
    </p:spTree>
    <p:extLst>
      <p:ext uri="{BB962C8B-B14F-4D97-AF65-F5344CB8AC3E}">
        <p14:creationId xmlns:p14="http://schemas.microsoft.com/office/powerpoint/2010/main" val="156844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775" y="849392"/>
            <a:ext cx="6788446" cy="4021974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Latest Product releases</a:t>
            </a: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SQL Server 2019 CTP 3.0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+mn-lt"/>
                <a:hlinkClick r:id="rId3"/>
              </a:rPr>
              <a:t>Download it here!</a:t>
            </a:r>
            <a:endParaRPr lang="en-US" sz="1800" b="1" dirty="0">
              <a:latin typeface="+mn-lt"/>
            </a:endParaRPr>
          </a:p>
          <a:p>
            <a:pPr lvl="3" fontAlgn="base"/>
            <a:endParaRPr lang="en-US" sz="1400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</a:rPr>
              <a:t>CU15 for SQL Server 2016 Service Pack 1 - </a:t>
            </a:r>
            <a:r>
              <a:rPr lang="en-US" sz="1400" b="1" dirty="0">
                <a:latin typeface="+mn-lt"/>
                <a:hlinkClick r:id="rId4"/>
              </a:rPr>
              <a:t>here</a:t>
            </a:r>
            <a:endParaRPr lang="en-US" sz="1400" b="1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CU7 for SQL Server 2016 Service Pack 2 - </a:t>
            </a:r>
            <a:r>
              <a:rPr lang="en-US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here</a:t>
            </a:r>
            <a:endParaRPr lang="en-US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3" fontAlgn="base"/>
            <a:r>
              <a:rPr lang="da-DK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CU15 for SQL Server 2017 – </a:t>
            </a:r>
            <a:r>
              <a:rPr lang="da-DK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here</a:t>
            </a:r>
            <a:endParaRPr lang="da-DK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Azure data Studio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Visual Studio 2019 16.1 (includes SSDT)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8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PowerBI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9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6772F5C-CAC8-034B-A64B-BA31DBA4ABEF}"/>
              </a:ext>
            </a:extLst>
          </p:cNvPr>
          <p:cNvSpPr txBox="1">
            <a:spLocks/>
          </p:cNvSpPr>
          <p:nvPr/>
        </p:nvSpPr>
        <p:spPr>
          <a:xfrm>
            <a:off x="312745" y="203368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Tech</a:t>
            </a:r>
            <a:r>
              <a:rPr lang="en-US" sz="3200" dirty="0"/>
              <a:t>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89B54F-65B7-4157-AEA1-A9535837B6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56455" y="1812629"/>
            <a:ext cx="883997" cy="944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B7E78-22FE-41B0-941D-2AF077F959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316" y="510383"/>
            <a:ext cx="1438275" cy="104775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17E653D-0FB3-44C0-BC6A-DE56C38A5A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30221" y="3092228"/>
            <a:ext cx="736465" cy="7364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1A0FD0-D00A-46A5-8FA5-3025DA780D6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255" y="4059837"/>
            <a:ext cx="850397" cy="85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25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14" y="903817"/>
            <a:ext cx="5840727" cy="2677009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Azure SQL Database Edge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Running on ARM and Intel architecture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Tool for 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edge</a:t>
            </a:r>
            <a:r>
              <a:rPr lang="en-US" sz="1600" dirty="0">
                <a:latin typeface="+mj-lt"/>
              </a:rPr>
              <a:t> computing combines capabilities as data streaming and time series with in-database machine learning and graph features.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Develop your application once and deploy across the edge, your datacenter or Azure.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Currently on private preview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408E6-86B5-46FE-A9ED-F79B6A25BA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90" y="1020306"/>
            <a:ext cx="2522659" cy="141739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34D3392-B00E-4AA6-823F-FAC0FA5A0A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9792" y="2554187"/>
            <a:ext cx="3406056" cy="19191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7049A1-DE14-4109-B38F-5F284E9B5BDF}"/>
              </a:ext>
            </a:extLst>
          </p:cNvPr>
          <p:cNvSpPr/>
          <p:nvPr/>
        </p:nvSpPr>
        <p:spPr>
          <a:xfrm>
            <a:off x="549403" y="3888602"/>
            <a:ext cx="76556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More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information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here: </a:t>
            </a:r>
          </a:p>
          <a:p>
            <a:pPr fontAlgn="base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https://azure.microsoft.com/en-us/services/sql-database-edge/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86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746" y="1051965"/>
            <a:ext cx="6000505" cy="3174421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News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Microsoft Build 2019 – </a:t>
            </a:r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Recorded sessions here!</a:t>
            </a:r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dedicated to inspiration, learnings, and innovation around </a:t>
            </a: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latest developer tools and tech.</a:t>
            </a:r>
            <a:endParaRPr lang="en-US" sz="1400" dirty="0">
              <a:latin typeface="+mn-lt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RedHat Summit 2019 </a:t>
            </a:r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Sessions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On this event we had more insight about SQL Server product integration into Linux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F090F-498E-4427-A0C6-BC234A1CD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775" y="2655815"/>
            <a:ext cx="2556149" cy="1278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8CBBC0-63F4-4313-80F1-75F0C34F4E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690" y="1051965"/>
            <a:ext cx="3240317" cy="9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6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F1F67405-87A9-ED43-A75C-A1F145F9D721}"/>
              </a:ext>
            </a:extLst>
          </p:cNvPr>
          <p:cNvSpPr txBox="1">
            <a:spLocks/>
          </p:cNvSpPr>
          <p:nvPr/>
        </p:nvSpPr>
        <p:spPr>
          <a:xfrm>
            <a:off x="2871475" y="1315500"/>
            <a:ext cx="344709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dirty="0">
                <a:latin typeface="+mj-lt"/>
              </a:rPr>
              <a:t>Call</a:t>
            </a:r>
            <a:r>
              <a:rPr lang="en-US" sz="3200" dirty="0"/>
              <a:t> </a:t>
            </a:r>
            <a:r>
              <a:rPr lang="en-US" dirty="0">
                <a:latin typeface="+mj-lt"/>
              </a:rPr>
              <a:t>for speakers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C71CA5-81BF-604D-B60F-D6D79C37B1F1}"/>
              </a:ext>
            </a:extLst>
          </p:cNvPr>
          <p:cNvSpPr/>
          <p:nvPr/>
        </p:nvSpPr>
        <p:spPr>
          <a:xfrm>
            <a:off x="312744" y="2496115"/>
            <a:ext cx="85645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Want to participate as speaker in the next Guatemala's SQL Server User Group meeting? Just fill out the online form with a brief description of your session here:</a:t>
            </a:r>
          </a:p>
          <a:p>
            <a:endParaRPr lang="en-US" sz="2100" dirty="0"/>
          </a:p>
          <a:p>
            <a:r>
              <a:rPr lang="en-US" sz="2100" dirty="0">
                <a:hlinkClick r:id="rId3"/>
              </a:rPr>
              <a:t>https://gtssug.pass.org/en-us/sessionsubmission.aspx</a:t>
            </a:r>
            <a:endParaRPr lang="en-US" sz="2100" dirty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919493610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_19_Corp_Template_v2" id="{EC32C984-C492-4481-A87D-33196479D9AB}" vid="{28D2686D-DFD9-40AF-8C5B-3671D82679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PASS_19_Corp_Template_v2</Template>
  <TotalTime>0</TotalTime>
  <Words>1136</Words>
  <Application>Microsoft Office PowerPoint</Application>
  <PresentationFormat>On-screen Show (16:9)</PresentationFormat>
  <Paragraphs>213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Gotham Light</vt:lpstr>
      <vt:lpstr>Segoe</vt:lpstr>
      <vt:lpstr>Segoe UI</vt:lpstr>
      <vt:lpstr>Segoe UI Light</vt:lpstr>
      <vt:lpstr>Segoe UI Semibold</vt:lpstr>
      <vt:lpstr>Segoe UI Semilight</vt:lpstr>
      <vt:lpstr>PASS 2013_SpeakerTemplate_16x9</vt:lpstr>
      <vt:lpstr>PowerPoint Presentation</vt:lpstr>
      <vt:lpstr>Upcoming Virtual Group Webinars</vt:lpstr>
      <vt:lpstr>Upcoming Virtual Group Webinars</vt:lpstr>
      <vt:lpstr>Upcoming Virtual Group Webinars</vt:lpstr>
      <vt:lpstr>Upcoming SQLSaturdays</vt:lpstr>
      <vt:lpstr>  </vt:lpstr>
      <vt:lpstr>  </vt:lpstr>
      <vt:lpstr>  </vt:lpstr>
      <vt:lpstr>PowerPoint Presentation</vt:lpstr>
      <vt:lpstr>PowerPoint Presentation</vt:lpstr>
      <vt:lpstr>Follow us</vt:lpstr>
      <vt:lpstr>Connect with PASS</vt:lpstr>
      <vt:lpstr>PowerPoint Presentation</vt:lpstr>
      <vt:lpstr>PowerPoint Presentation</vt:lpstr>
      <vt:lpstr>PowerPoint Presentation</vt:lpstr>
      <vt:lpstr>It’s SQL Server Migration Season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 Community News</dc:title>
  <dc:creator>Joseph Peace</dc:creator>
  <cp:lastModifiedBy>Robles Marroquin, Carlos Alberto</cp:lastModifiedBy>
  <cp:revision>139</cp:revision>
  <dcterms:created xsi:type="dcterms:W3CDTF">2019-02-11T20:48:56Z</dcterms:created>
  <dcterms:modified xsi:type="dcterms:W3CDTF">2019-05-29T23:48:00Z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408310712</vt:i4>
  </property>
  <property fmtid="{D5CDD505-2E9C-101B-9397-08002B2CF9AE}" pid="3" name="_NewReviewCycle">
    <vt:lpwstr/>
  </property>
  <property fmtid="{D5CDD505-2E9C-101B-9397-08002B2CF9AE}" pid="4" name="_EmailSubject">
    <vt:lpwstr>Llega presentacion</vt:lpwstr>
  </property>
  <property fmtid="{D5CDD505-2E9C-101B-9397-08002B2CF9AE}" pid="5" name="_AuthorEmailDisplayName">
    <vt:lpwstr>Robles Marroquin, Carlos Alberto</vt:lpwstr>
  </property>
</Properties>
</file>